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52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15" r:id="rId16"/>
    <p:sldId id="440" r:id="rId17"/>
    <p:sldId id="441" r:id="rId1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CCFF"/>
    <a:srgbClr val="CC66FF"/>
    <a:srgbClr val="CC99FF"/>
    <a:srgbClr val="FFFF00"/>
    <a:srgbClr val="FF6699"/>
    <a:srgbClr val="FF0000"/>
    <a:srgbClr val="CC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584"/>
    <p:restoredTop sz="91133"/>
  </p:normalViewPr>
  <p:slideViewPr>
    <p:cSldViewPr showGuides="1">
      <p:cViewPr varScale="1">
        <p:scale>
          <a:sx n="89" d="100"/>
          <a:sy n="89" d="100"/>
        </p:scale>
        <p:origin x="-948" y="-102"/>
      </p:cViewPr>
      <p:guideLst>
        <p:guide orient="horz" pos="2168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image" Target="../media/image2.png"/><Relationship Id="rId13" Type="http://schemas.openxmlformats.org/officeDocument/2006/relationships/slide" Target="../slides/slid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jpe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0642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7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0648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0650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西      亚</a:t>
            </a:r>
            <a:endParaRPr lang="zh-CN" altLang="en-US" sz="1800" b="1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40651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2" name="图片 240651" descr="j0432680[1]">
            <a:hlinkClick r:id="rId13" action="ppaction://hlinksldjump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4" name="图片 240653" descr="卡通图片0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0642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0647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0648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0650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西      亚</a:t>
            </a:r>
            <a:endParaRPr lang="zh-CN" altLang="en-US" sz="1800" b="1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40651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2" name="图片 240651" descr="j0432680[1]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4" name="图片 240653" descr="卡通图片0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5364" name="图片 185363" descr="西亚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33337"/>
            <a:ext cx="9188450" cy="6891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620510" y="5433060"/>
            <a:ext cx="2435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（第二课时）</a:t>
            </a:r>
            <a:endParaRPr lang="zh-CN" altLang="en-US" sz="320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9014" name="矩形 299013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1">
              <a:alphaModFix amt="28000"/>
            </a:blip>
            <a:stretch>
              <a:fillRect/>
            </a:stretch>
          </a:blip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9010" name="矩形 299009"/>
          <p:cNvSpPr/>
          <p:nvPr/>
        </p:nvSpPr>
        <p:spPr>
          <a:xfrm>
            <a:off x="539750" y="1093788"/>
            <a:ext cx="8064500" cy="420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5000"/>
              </a:lnSpc>
              <a:buFont typeface="Wingdings" panose="05000000000000000000" pitchFamily="2" charset="2"/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材料二：目前，波斯湾地区探明的油田近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500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个，其中包括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20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多个特大型的油田。沙特阿拉伯的加瓦尔油田和科威特的布尔甘油田，石油储量都超过了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亿吨，分别为世界第一大和第二大油田。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材料三：西亚绝大多数油井能够自喷，而美国油井自喷率仅为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6%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。西亚原油生产成本只相当于美国的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1/7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b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材料四：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2009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年，沙特阿拉伯生产原油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4. 1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亿吨，伊朗生产原油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1.9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亿吨，阿拉伯联合酋长国和科威特的原油产量皆超过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亿吨。</a:t>
            </a:r>
            <a:r>
              <a:rPr lang="zh-CN" altLang="en-US" b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9012" name="文本框 299011"/>
          <p:cNvSpPr txBox="1"/>
          <p:nvPr/>
        </p:nvSpPr>
        <p:spPr>
          <a:xfrm>
            <a:off x="827088" y="5564188"/>
            <a:ext cx="7200900" cy="457200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 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西亚石油储量大、相对集中、易开采、产量大。</a:t>
            </a:r>
            <a:endParaRPr lang="zh-CN" altLang="en-US" dirty="0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3174" name="图片 263173" descr="石油运输"/>
          <p:cNvPicPr>
            <a:picLocks noChangeAspect="1"/>
          </p:cNvPicPr>
          <p:nvPr/>
        </p:nvPicPr>
        <p:blipFill>
          <a:blip r:embed="rId1"/>
          <a:srcRect t="450"/>
          <a:stretch>
            <a:fillRect/>
          </a:stretch>
        </p:blipFill>
        <p:spPr>
          <a:xfrm>
            <a:off x="3885883" y="-317"/>
            <a:ext cx="5257800" cy="45513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0" name="文本框 99"/>
          <p:cNvSpPr txBox="1"/>
          <p:nvPr/>
        </p:nvSpPr>
        <p:spPr>
          <a:xfrm>
            <a:off x="0" y="1287145"/>
            <a:ext cx="8827770" cy="4892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1.</a:t>
            </a:r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阅读课本P51第一段，</a:t>
            </a:r>
            <a:endParaRPr lang="zh-CN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判断下列说法错误的是（   ）</a:t>
            </a:r>
            <a:r>
              <a:rPr lang="en-US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①</a:t>
            </a:r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西亚是世界上石油储量最</a:t>
            </a:r>
            <a:endParaRPr lang="zh-CN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为丰富、石油产量和输出量</a:t>
            </a:r>
            <a:endParaRPr lang="zh-CN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最多的地区。②西亚石油的探明储量约占</a:t>
            </a:r>
            <a:endParaRPr lang="zh-CN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世界石油总探明储量的一半</a:t>
            </a:r>
            <a:endParaRPr lang="zh-CN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以上③石油产量通常占世界总产</a:t>
            </a:r>
            <a:endParaRPr lang="zh-CN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r>
              <a:rPr lang="zh-CN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量的1/4。④西亚各国所产石油的90%供出口，出口量占世界石油出口量的3/5。⑤沙特阿拉伯、伊朗、叙利亚和伊拉克是世界重要产油国</a:t>
            </a:r>
            <a:endParaRPr lang="zh-CN" altLang="en-US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15335" y="1579880"/>
            <a:ext cx="784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⑤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0820" name="图片 290819" descr="75638c06081cf0ed030881e8"/>
          <p:cNvPicPr>
            <a:picLocks noChangeAspect="1"/>
          </p:cNvPicPr>
          <p:nvPr/>
        </p:nvPicPr>
        <p:blipFill>
          <a:blip r:embed="rId1"/>
          <a:srcRect l="28275" t="16066" r="27991" b="15593"/>
          <a:stretch>
            <a:fillRect/>
          </a:stretch>
        </p:blipFill>
        <p:spPr>
          <a:xfrm>
            <a:off x="6804025" y="982663"/>
            <a:ext cx="1655763" cy="15509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90821" name="文本框 290820"/>
          <p:cNvSpPr txBox="1"/>
          <p:nvPr/>
        </p:nvSpPr>
        <p:spPr>
          <a:xfrm>
            <a:off x="539750" y="881063"/>
            <a:ext cx="8135938" cy="55610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石油输出国组织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algn="ctr">
              <a:lnSpc>
                <a:spcPct val="115000"/>
              </a:lnSpc>
            </a:pP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algn="just" eaLnBrk="0" hangingPunct="0">
              <a:lnSpc>
                <a:spcPct val="115000"/>
              </a:lnSpc>
            </a:pP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石油输出国组织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（简称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OPEC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或“欧佩克”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dirty="0">
              <a:solidFill>
                <a:srgbClr val="2C1E94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0" hangingPunct="0">
              <a:lnSpc>
                <a:spcPct val="115000"/>
              </a:lnSpc>
            </a:pP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是发展中国家的一部分石油生产国为协调和</a:t>
            </a:r>
            <a:endParaRPr lang="zh-CN" altLang="en-US" dirty="0">
              <a:solidFill>
                <a:srgbClr val="2C1E94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0" hangingPunct="0">
              <a:lnSpc>
                <a:spcPct val="115000"/>
              </a:lnSpc>
            </a:pP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统一成员国的石油政策，反对国际石油垄断资本的掠夺和控制而建立的国际组织。它成立于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1960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日，总部设在奥地利维也纳，现有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个成员国。它强调维护各自和共同的石油利益，确保国际市场的石油价格，稳定石油生产国的合理收入，有效地、正常地向消费国供应石油。石油输出国组织成员拥有丰富的石油资源，石油储量估计占世界总储量的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67%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，原油产量占世界的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45%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，原油出口量占世界的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74%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。石油输出国组织在维护自身权益方面，多次采取一致行动，取得了一系列胜利。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0822" name="矩形 290821"/>
          <p:cNvSpPr/>
          <p:nvPr/>
        </p:nvSpPr>
        <p:spPr>
          <a:xfrm>
            <a:off x="1619250" y="981075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阅读</a:t>
            </a:r>
            <a:endParaRPr lang="zh-CN" altLang="en-US" sz="3600" b="1">
              <a:ln w="19050" cap="flat" cmpd="sng">
                <a:solidFill>
                  <a:srgbClr val="99CCFF"/>
                </a:solidFill>
                <a:prstDash val="solid"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1058" name="文本框 301057"/>
          <p:cNvSpPr txBox="1"/>
          <p:nvPr/>
        </p:nvSpPr>
        <p:spPr>
          <a:xfrm>
            <a:off x="1690688" y="909638"/>
            <a:ext cx="7056437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思维提升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提示资料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301060" name="图片 301059" descr="7-2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527"/>
          <a:stretch>
            <a:fillRect/>
          </a:stretch>
        </p:blipFill>
        <p:spPr>
          <a:xfrm>
            <a:off x="3119755" y="1776730"/>
            <a:ext cx="6128385" cy="3961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1062" name="矩形 301061"/>
          <p:cNvSpPr/>
          <p:nvPr/>
        </p:nvSpPr>
        <p:spPr>
          <a:xfrm>
            <a:off x="105093" y="1690370"/>
            <a:ext cx="3240087" cy="52622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①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波斯湾</a:t>
            </a: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霍尔木兹海峡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印度洋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曼德海峡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红海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苏伊士运河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地中海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直布罗陀海峡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大西洋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欧洲西部和美国</a:t>
            </a:r>
            <a:endParaRPr lang="zh-CN" altLang="en-US" dirty="0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②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波斯湾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霍尔木兹海峡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印度洋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好望角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大西洋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欧洲西部和美国</a:t>
            </a:r>
            <a:endParaRPr lang="zh-CN" altLang="en-US" dirty="0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③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②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波斯湾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霍尔木兹海峡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印度洋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马六甲海峡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太平洋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→</a:t>
            </a:r>
            <a:r>
              <a:rPr lang="zh-CN" altLang="en-US" dirty="0">
                <a:solidFill>
                  <a:srgbClr val="3333FF"/>
                </a:solidFill>
                <a:ea typeface="黑体" panose="02010609060101010101" pitchFamily="2" charset="-122"/>
                <a:sym typeface="+mn-ea"/>
              </a:rPr>
              <a:t>日本</a:t>
            </a:r>
            <a:endParaRPr lang="zh-CN" altLang="en-US" dirty="0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1780" y="2533650"/>
            <a:ext cx="41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①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56355" y="4371975"/>
            <a:ext cx="41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63515" y="2994025"/>
            <a:ext cx="41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062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062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charRg st="53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1062">
                                            <p:txEl>
                                              <p:charRg st="53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1062">
                                            <p:txEl>
                                              <p:charRg st="53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1062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1062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0048" name="矩形 300047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1">
              <a:alphaModFix amt="28000"/>
            </a:blip>
            <a:stretch>
              <a:fillRect/>
            </a:stretch>
          </a:blip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0036" name="文本框 300035"/>
          <p:cNvSpPr txBox="1"/>
          <p:nvPr/>
        </p:nvSpPr>
        <p:spPr>
          <a:xfrm>
            <a:off x="1044575" y="1920875"/>
            <a:ext cx="1728788" cy="1574800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西方垄断集团控制石油生产和销售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00038" name="文本框 300037"/>
          <p:cNvSpPr txBox="1"/>
          <p:nvPr/>
        </p:nvSpPr>
        <p:spPr>
          <a:xfrm>
            <a:off x="3708400" y="1920875"/>
            <a:ext cx="1728788" cy="1209675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掌握开发石油资源的自主权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00039" name="文本框 300038"/>
          <p:cNvSpPr txBox="1"/>
          <p:nvPr/>
        </p:nvSpPr>
        <p:spPr>
          <a:xfrm>
            <a:off x="6083300" y="1920875"/>
            <a:ext cx="1728788" cy="1574800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带来巨大财富，人均国民收入高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300046" name="组合 300045"/>
          <p:cNvGrpSpPr/>
          <p:nvPr/>
        </p:nvGrpSpPr>
        <p:grpSpPr>
          <a:xfrm>
            <a:off x="2771775" y="2133600"/>
            <a:ext cx="865188" cy="396875"/>
            <a:chOff x="1746" y="1301"/>
            <a:chExt cx="545" cy="250"/>
          </a:xfrm>
        </p:grpSpPr>
        <p:sp>
          <p:nvSpPr>
            <p:cNvPr id="300037" name="直接连接符 300036"/>
            <p:cNvSpPr/>
            <p:nvPr/>
          </p:nvSpPr>
          <p:spPr>
            <a:xfrm>
              <a:off x="1746" y="1528"/>
              <a:ext cx="545" cy="0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0040" name="文本框 300039"/>
            <p:cNvSpPr txBox="1"/>
            <p:nvPr/>
          </p:nvSpPr>
          <p:spPr>
            <a:xfrm>
              <a:off x="1792" y="1301"/>
              <a:ext cx="499" cy="250"/>
            </a:xfrm>
            <a:prstGeom prst="rect">
              <a:avLst/>
            </a:prstGeom>
            <a:noFill/>
            <a:ln w="508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3333FF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斗争</a:t>
              </a:r>
              <a:endParaRPr lang="zh-CN" altLang="en-US" sz="2000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300041" name="直接连接符 300040"/>
          <p:cNvSpPr/>
          <p:nvPr/>
        </p:nvSpPr>
        <p:spPr>
          <a:xfrm>
            <a:off x="5465763" y="2479675"/>
            <a:ext cx="574675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0042" name="直接连接符 300041"/>
          <p:cNvSpPr/>
          <p:nvPr/>
        </p:nvSpPr>
        <p:spPr>
          <a:xfrm flipH="1">
            <a:off x="6946900" y="3429000"/>
            <a:ext cx="1588" cy="790575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0043" name="文本框 300042"/>
          <p:cNvSpPr txBox="1"/>
          <p:nvPr/>
        </p:nvSpPr>
        <p:spPr>
          <a:xfrm>
            <a:off x="6083300" y="4252913"/>
            <a:ext cx="1728788" cy="844550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石油资源是有限的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00044" name="文本框 300043"/>
          <p:cNvSpPr txBox="1"/>
          <p:nvPr/>
        </p:nvSpPr>
        <p:spPr>
          <a:xfrm>
            <a:off x="2484438" y="4152900"/>
            <a:ext cx="2952750" cy="844550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稳定生产的同时，多元化发展经济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00045" name="直接连接符 300044"/>
          <p:cNvSpPr/>
          <p:nvPr/>
        </p:nvSpPr>
        <p:spPr>
          <a:xfrm flipH="1">
            <a:off x="5437188" y="4657725"/>
            <a:ext cx="64770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1918335" y="890270"/>
            <a:ext cx="330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思维提升</a:t>
            </a:r>
            <a:r>
              <a:rPr lang="en-US" altLang="zh-CN"/>
              <a:t>2</a:t>
            </a:r>
            <a:r>
              <a:rPr lang="zh-CN" altLang="en-US"/>
              <a:t>资料提示：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0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0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0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8" grpId="0" bldLvl="0" animBg="1"/>
      <p:bldP spid="300039" grpId="0" bldLvl="0" animBg="1"/>
      <p:bldP spid="300043" grpId="0" bldLvl="0" animBg="1"/>
      <p:bldP spid="30004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62355" y="1652270"/>
            <a:ext cx="737489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rgbClr val="FF0000"/>
                </a:solidFill>
              </a:rPr>
              <a:t>达标检测参考答案</a:t>
            </a:r>
            <a:endParaRPr lang="zh-CN" altLang="en-US" sz="36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600"/>
              <a:t>1-6 </a:t>
            </a:r>
            <a:r>
              <a:rPr lang="zh-CN" altLang="en-US" sz="3600"/>
              <a:t>DDDABB</a:t>
            </a:r>
            <a:endParaRPr lang="zh-CN" altLang="en-US" sz="3600"/>
          </a:p>
          <a:p>
            <a:pPr>
              <a:lnSpc>
                <a:spcPct val="150000"/>
              </a:lnSpc>
            </a:pPr>
            <a:r>
              <a:rPr lang="en-US" altLang="zh-CN" sz="3600"/>
              <a:t>7.</a:t>
            </a:r>
            <a:r>
              <a:rPr lang="zh-CN" altLang="en-US" sz="3600"/>
              <a:t>错，犹太教不属于三大宗教</a:t>
            </a:r>
            <a:endParaRPr lang="zh-CN" altLang="en-US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525145" y="-86042"/>
            <a:ext cx="8229600" cy="1143000"/>
          </a:xfrm>
        </p:spPr>
        <p:txBody>
          <a:bodyPr/>
          <a:p>
            <a:r>
              <a:rPr lang="zh-CN" altLang="en-US" sz="4000" b="1"/>
              <a:t>温故知新答案</a:t>
            </a:r>
            <a:endParaRPr lang="zh-CN" altLang="en-US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30810" y="1165860"/>
            <a:ext cx="9144635" cy="4526280"/>
          </a:xfrm>
        </p:spPr>
        <p:txBody>
          <a:bodyPr/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/>
              <a:t>1.</a:t>
            </a:r>
            <a:r>
              <a:rPr lang="zh-CN" altLang="en-US" sz="2800"/>
              <a:t>白色人种   阿拉伯语    伊斯兰教</a:t>
            </a:r>
            <a:endParaRPr lang="zh-CN" altLang="en-US" sz="2800"/>
          </a:p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/>
              <a:t>2.</a:t>
            </a:r>
            <a:r>
              <a:rPr lang="zh-CN" altLang="en-US" sz="2800"/>
              <a:t>头巾长袍可以挡住风沙，对身体的袭击，</a:t>
            </a:r>
            <a:endParaRPr lang="zh-CN" altLang="en-US" sz="28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/>
              <a:t>      宽松的白色长袍既能反射阳光，又能很好的透气。</a:t>
            </a:r>
            <a:endParaRPr lang="zh-CN" altLang="en-US" sz="2800"/>
          </a:p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/>
              <a:t>3.</a:t>
            </a:r>
            <a:r>
              <a:rPr lang="zh-CN" altLang="en-US" sz="2800"/>
              <a:t>亚洲   非洲  欧洲    阿拉伯海   红海   地中海   黑海</a:t>
            </a:r>
            <a:endParaRPr lang="zh-CN" altLang="en-US" sz="28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/>
              <a:t>       里海    波斯湾    土耳其海峡     苏伊士运河   </a:t>
            </a:r>
            <a:endParaRPr lang="zh-CN" altLang="en-US" sz="28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/>
              <a:t>       </a:t>
            </a:r>
            <a:r>
              <a:rPr lang="zh-CN" altLang="en-US" sz="2800">
                <a:solidFill>
                  <a:srgbClr val="FF0000"/>
                </a:solidFill>
              </a:rPr>
              <a:t>霍尔木兹</a:t>
            </a:r>
            <a:r>
              <a:rPr lang="zh-CN" altLang="en-US" sz="2800"/>
              <a:t>海峡      </a:t>
            </a:r>
            <a:r>
              <a:rPr lang="zh-CN" altLang="en-US" sz="2800">
                <a:solidFill>
                  <a:srgbClr val="FF0000"/>
                </a:solidFill>
              </a:rPr>
              <a:t>五海三洲</a:t>
            </a:r>
            <a:r>
              <a:rPr lang="zh-CN" altLang="en-US" sz="2800"/>
              <a:t>之地</a:t>
            </a:r>
            <a:endParaRPr lang="zh-CN" altLang="en-US" sz="2800"/>
          </a:p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/>
              <a:t>4.A</a:t>
            </a:r>
            <a:r>
              <a:rPr lang="zh-CN" altLang="en-US" sz="2800"/>
              <a:t>热带沙漠气候       终年炎热干燥</a:t>
            </a:r>
            <a:endParaRPr lang="zh-CN" altLang="en-US" sz="2800"/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/>
              <a:t>    B</a:t>
            </a:r>
            <a:r>
              <a:rPr lang="zh-CN" altLang="en-US" sz="2800"/>
              <a:t>温带大陆性气候    冬冷夏热，温差大，降水少</a:t>
            </a:r>
            <a:endParaRPr lang="zh-CN" altLang="en-US" sz="2800"/>
          </a:p>
          <a:p>
            <a:pPr indent="0">
              <a:lnSpc>
                <a:spcPct val="120000"/>
              </a:lnSpc>
              <a:spcBef>
                <a:spcPts val="0"/>
              </a:spcBef>
            </a:pPr>
            <a:r>
              <a:rPr lang="en-US" altLang="zh-CN" sz="2800"/>
              <a:t>5.</a:t>
            </a:r>
            <a:r>
              <a:rPr lang="zh-CN" altLang="en-US" sz="2800"/>
              <a:t>河谷平原和沙漠中的绿洲    两河平原   </a:t>
            </a:r>
            <a:endParaRPr lang="zh-CN" altLang="en-US" sz="2800"/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/>
              <a:t>    水资源匮乏     以色列</a:t>
            </a:r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自主学习</a:t>
            </a:r>
            <a:r>
              <a:rPr lang="en-US" altLang="zh-CN"/>
              <a:t>-</a:t>
            </a:r>
            <a:r>
              <a:rPr lang="zh-CN" altLang="en-US"/>
              <a:t>【1西亚的国家】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16735"/>
            <a:ext cx="8229600" cy="4525963"/>
          </a:xfrm>
        </p:spPr>
        <p:txBody>
          <a:bodyPr/>
          <a:p>
            <a:pPr marL="0" indent="0">
              <a:buNone/>
            </a:pPr>
            <a:r>
              <a:rPr lang="en-US" altLang="zh-CN"/>
              <a:t>1.沙特阿拉伯，伊朗伊拉克，土耳其</a:t>
            </a:r>
            <a:r>
              <a:rPr lang="zh-CN" altLang="en-US"/>
              <a:t>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 阿富汗，科威特</a:t>
            </a:r>
            <a:r>
              <a:rPr lang="zh-CN" altLang="en-US"/>
              <a:t>，</a:t>
            </a:r>
            <a:r>
              <a:rPr lang="en-US" altLang="zh-CN"/>
              <a:t>叙利亚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见下页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9862" name="内容占位符 249861" descr="7-21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1470" y="468630"/>
            <a:ext cx="8592185" cy="6389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椭圆 3"/>
          <p:cNvSpPr/>
          <p:nvPr/>
        </p:nvSpPr>
        <p:spPr>
          <a:xfrm>
            <a:off x="4229100" y="4629150"/>
            <a:ext cx="1435100" cy="43116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20215" y="2733040"/>
            <a:ext cx="685165" cy="43116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531620" y="3164205"/>
            <a:ext cx="786130" cy="278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18000" y="4182110"/>
            <a:ext cx="786130" cy="278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5218" name="Text Box 6"/>
          <p:cNvSpPr txBox="1"/>
          <p:nvPr/>
        </p:nvSpPr>
        <p:spPr>
          <a:xfrm>
            <a:off x="611188" y="2708275"/>
            <a:ext cx="8064500" cy="332295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1.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什么是阿拉伯国家？ 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2.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　　　　）是伊斯兰教的发源地，也是（　　　　）和（　　　　）的发源地。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３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.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　　　　　　）是伊斯兰教的第一圣地，有世界上规模最大的清真寺。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４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.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伊斯兰教、基督教和犹太教都把（　　　　　）奉为圣城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65219" name="Text Box 4"/>
          <p:cNvSpPr txBox="1"/>
          <p:nvPr/>
        </p:nvSpPr>
        <p:spPr>
          <a:xfrm>
            <a:off x="1116330" y="1049655"/>
            <a:ext cx="715581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【自主学习2———西亚的民族与宗教】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65220" name="矩形 265219"/>
          <p:cNvSpPr/>
          <p:nvPr/>
        </p:nvSpPr>
        <p:spPr>
          <a:xfrm>
            <a:off x="1177925" y="1989138"/>
            <a:ext cx="4114800" cy="333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/>
            <a:r>
              <a:rPr lang="zh-CN" altLang="en-US" sz="2000" b="1" i="1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3300"/>
                </a:solidFill>
                <a:effectLst>
                  <a:outerShdw dist="35921" dir="2699999" algn="ctr" rotWithShape="0">
                    <a:srgbClr val="80808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阅读课本第５</a:t>
            </a:r>
            <a:r>
              <a:rPr lang="en-US" altLang="zh-CN" sz="2000" b="1" i="1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3300"/>
                </a:solidFill>
                <a:effectLst>
                  <a:outerShdw dist="35921" dir="2699999" algn="ctr" rotWithShape="0">
                    <a:srgbClr val="80808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i="1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3300"/>
                </a:solidFill>
                <a:effectLst>
                  <a:outerShdw dist="35921" dir="2699999" algn="ctr" rotWithShape="0">
                    <a:srgbClr val="80808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页，回答下列问题：</a:t>
            </a:r>
            <a:endParaRPr lang="zh-CN" altLang="en-US" sz="2000" b="1" i="1"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solidFill>
                <a:srgbClr val="003300"/>
              </a:solidFill>
              <a:effectLst>
                <a:outerShdw dist="35921" dir="2699999" algn="ctr" rotWithShape="0">
                  <a:srgbClr val="808080">
                    <a:alpha val="8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5221" name="矩形 265220"/>
          <p:cNvSpPr/>
          <p:nvPr/>
        </p:nvSpPr>
        <p:spPr>
          <a:xfrm>
            <a:off x="1687513" y="3213100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西亚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65222" name="矩形 265221"/>
          <p:cNvSpPr/>
          <p:nvPr/>
        </p:nvSpPr>
        <p:spPr>
          <a:xfrm>
            <a:off x="1689100" y="4148138"/>
            <a:ext cx="17160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沙特的麦加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65223" name="矩形 265222"/>
          <p:cNvSpPr/>
          <p:nvPr/>
        </p:nvSpPr>
        <p:spPr>
          <a:xfrm>
            <a:off x="7019925" y="3259138"/>
            <a:ext cx="11033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基督教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65224" name="矩形 265223"/>
          <p:cNvSpPr/>
          <p:nvPr/>
        </p:nvSpPr>
        <p:spPr>
          <a:xfrm>
            <a:off x="1381125" y="3692525"/>
            <a:ext cx="11033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犹太教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65225" name="矩形 265224"/>
          <p:cNvSpPr/>
          <p:nvPr/>
        </p:nvSpPr>
        <p:spPr>
          <a:xfrm>
            <a:off x="6010275" y="5084763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耶路撒冷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65226" name="矩形 265225"/>
          <p:cNvSpPr/>
          <p:nvPr/>
        </p:nvSpPr>
        <p:spPr>
          <a:xfrm>
            <a:off x="3995738" y="2781300"/>
            <a:ext cx="367188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阿拉伯人占多数的国家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6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5226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5226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522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65223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22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22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522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522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5225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5225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0" name="图片 266249" descr="aecdd04ed8c0ba82b2de05d9"/>
          <p:cNvPicPr>
            <a:picLocks noChangeAspect="1"/>
          </p:cNvPicPr>
          <p:nvPr/>
        </p:nvPicPr>
        <p:blipFill>
          <a:blip r:embed="rId1"/>
          <a:srcRect b="10092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48" name="文本框 266247"/>
          <p:cNvSpPr txBox="1"/>
          <p:nvPr/>
        </p:nvSpPr>
        <p:spPr>
          <a:xfrm>
            <a:off x="7343775" y="765175"/>
            <a:ext cx="1800225" cy="406400"/>
          </a:xfrm>
          <a:prstGeom prst="rect">
            <a:avLst/>
          </a:prstGeom>
          <a:solidFill>
            <a:srgbClr val="CC66FF"/>
          </a:solidFill>
          <a:ln w="9525" cap="flat" cmpd="sng">
            <a:solidFill>
              <a:srgbClr val="CC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2" charset="-122"/>
              </a:rPr>
              <a:t>麦加大清真寺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7271" name="图片 267270" descr="aa59892ba0fe6d97e7cd40c3"/>
          <p:cNvPicPr>
            <a:picLocks noChangeAspect="1"/>
          </p:cNvPicPr>
          <p:nvPr/>
        </p:nvPicPr>
        <p:blipFill>
          <a:blip r:embed="rId1"/>
          <a:srcRect b="10092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7269" name="文本框 267268"/>
          <p:cNvSpPr txBox="1"/>
          <p:nvPr/>
        </p:nvSpPr>
        <p:spPr>
          <a:xfrm>
            <a:off x="7343775" y="765175"/>
            <a:ext cx="1800225" cy="406400"/>
          </a:xfrm>
          <a:prstGeom prst="rect">
            <a:avLst/>
          </a:prstGeom>
          <a:solidFill>
            <a:srgbClr val="CC66FF"/>
          </a:solidFill>
          <a:ln w="9525" cap="flat" cmpd="sng">
            <a:solidFill>
              <a:srgbClr val="CC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2" charset="-122"/>
              </a:rPr>
              <a:t>犹太教“哭墙”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3110" name="图片 303109" descr="7-30耶路撒冷"/>
          <p:cNvPicPr>
            <a:picLocks noChangeAspect="1"/>
          </p:cNvPicPr>
          <p:nvPr/>
        </p:nvPicPr>
        <p:blipFill>
          <a:blip r:embed="rId1"/>
          <a:srcRect b="10092"/>
          <a:stretch>
            <a:fillRect/>
          </a:stretch>
        </p:blipFill>
        <p:spPr>
          <a:xfrm>
            <a:off x="0" y="692150"/>
            <a:ext cx="9144000" cy="6164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3108" name="文本框 303107"/>
          <p:cNvSpPr txBox="1"/>
          <p:nvPr/>
        </p:nvSpPr>
        <p:spPr>
          <a:xfrm>
            <a:off x="539750" y="1241425"/>
            <a:ext cx="8135938" cy="514985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FFFF99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latinLnBrk="1">
              <a:lnSpc>
                <a:spcPct val="115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耶路撒冷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algn="ctr" latinLnBrk="1">
              <a:lnSpc>
                <a:spcPct val="115000"/>
              </a:lnSpc>
            </a:pP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algn="just" latinLnBrk="1">
              <a:lnSpc>
                <a:spcPct val="115000"/>
              </a:lnSpc>
            </a:pP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    耶路撒冷位于巴勒斯坦地区中部，是一座具有浓厚宗教色彩的城市，分为旧城区和新城区两部分。旧城区中有一座古城，四周环绕着高墙，被伊斯兰教、基督教和犹太教同视为各自的圣城。在耶路撒冷古城的穆斯林区，建有宏伟的阿克萨清真寺和华丽的萨赫莱清真寺。位于古城西北部的圣墓大堂，是在传说中的耶稣殉难地修建的，由墓地上的复活教堂、受难教堂和十字架等几部分组成。“哭墙”是犹太教古圣殿的残存部分，被犹太教视为圣物。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1981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年，联合国教科文组织将耶路撒冷古城及城墙列入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世界遗产名录</a:t>
            </a:r>
            <a:r>
              <a:rPr lang="en-US" altLang="zh-CN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  <a:r>
              <a:rPr lang="zh-CN" altLang="en-US" dirty="0">
                <a:solidFill>
                  <a:srgbClr val="2C1E94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dirty="0">
              <a:solidFill>
                <a:srgbClr val="2C1E94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3109" name="矩形 303108"/>
          <p:cNvSpPr/>
          <p:nvPr/>
        </p:nvSpPr>
        <p:spPr>
          <a:xfrm>
            <a:off x="1835150" y="1412875"/>
            <a:ext cx="704850" cy="352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28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阅读</a:t>
            </a:r>
            <a:endParaRPr lang="zh-CN" altLang="en-US" sz="2800" b="1">
              <a:ln w="19050" cap="flat" cmpd="sng">
                <a:solidFill>
                  <a:srgbClr val="99CCFF"/>
                </a:solidFill>
                <a:prstDash val="solid"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8061" name="矩形 298060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1">
              <a:alphaModFix amt="45000"/>
            </a:blip>
            <a:stretch>
              <a:fillRect/>
            </a:stretch>
          </a:blipFill>
          <a:ln w="9525">
            <a:noFill/>
          </a:ln>
        </p:spPr>
        <p:txBody>
          <a:bodyPr/>
          <a:p>
            <a:endParaRPr lang="zh-CN" altLang="en-US"/>
          </a:p>
        </p:txBody>
      </p:sp>
      <p:graphicFrame>
        <p:nvGraphicFramePr>
          <p:cNvPr id="298060" name="表格 298059"/>
          <p:cNvGraphicFramePr/>
          <p:nvPr>
            <p:custDataLst>
              <p:tags r:id="rId2"/>
            </p:custDataLst>
          </p:nvPr>
        </p:nvGraphicFramePr>
        <p:xfrm>
          <a:off x="900113" y="2495550"/>
          <a:ext cx="7272338" cy="3525838"/>
        </p:xfrm>
        <a:graphic>
          <a:graphicData uri="http://schemas.openxmlformats.org/drawingml/2006/table">
            <a:tbl>
              <a:tblPr/>
              <a:tblGrid>
                <a:gridCol w="2735263"/>
                <a:gridCol w="2665412"/>
                <a:gridCol w="1871663"/>
              </a:tblGrid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国家 </a:t>
                      </a:r>
                      <a:endParaRPr lang="zh-CN" altLang="en-US" sz="2400" b="1" dirty="0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石油储量（亿桶）</a:t>
                      </a:r>
                      <a:endParaRPr lang="zh-CN" altLang="en-US" sz="2400" b="1" dirty="0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居世界位次</a:t>
                      </a:r>
                      <a:endParaRPr lang="zh-CN" altLang="en-US" sz="2400" b="1" dirty="0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沙特阿拉伯</a:t>
                      </a:r>
                      <a:endParaRPr lang="zh-CN" altLang="en-US" sz="2400" b="1" dirty="0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2646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89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科威特</a:t>
                      </a:r>
                      <a:endParaRPr lang="zh-CN" altLang="en-US" sz="2400" b="1" dirty="0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1370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伊拉克</a:t>
                      </a:r>
                      <a:endParaRPr lang="zh-CN" altLang="en-US" sz="2400" b="1" dirty="0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1150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伊朗</a:t>
                      </a:r>
                      <a:endParaRPr lang="zh-CN" altLang="en-US" sz="2400" b="1" dirty="0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1015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7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阿拉伯联合酋长国</a:t>
                      </a:r>
                      <a:endParaRPr lang="zh-CN" altLang="en-US" sz="2400" b="1" dirty="0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978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b="1">
                          <a:solidFill>
                            <a:srgbClr val="2C1E94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  <a:endParaRPr lang="zh-CN" altLang="en-US" sz="2400" b="1">
                        <a:solidFill>
                          <a:srgbClr val="2C1E94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8016" name="矩形 298015"/>
          <p:cNvSpPr/>
          <p:nvPr/>
        </p:nvSpPr>
        <p:spPr>
          <a:xfrm>
            <a:off x="1619250" y="1819275"/>
            <a:ext cx="60483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材料一：西亚部分国家石油储量（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2009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年）</a:t>
            </a:r>
            <a:endParaRPr lang="zh-CN" altLang="en-US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8017" name="文本框 298016"/>
          <p:cNvSpPr txBox="1"/>
          <p:nvPr/>
        </p:nvSpPr>
        <p:spPr>
          <a:xfrm>
            <a:off x="1619250" y="1196975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2C1E94"/>
                </a:solidFill>
                <a:latin typeface="Candara" panose="020E0502030303020204" pitchFamily="34" charset="0"/>
                <a:ea typeface="楷体_GB2312" pitchFamily="49" charset="-122"/>
              </a:rPr>
              <a:t>1.</a:t>
            </a:r>
            <a:r>
              <a:rPr lang="zh-CN" altLang="en-US" dirty="0">
                <a:solidFill>
                  <a:srgbClr val="2C1E94"/>
                </a:solidFill>
                <a:latin typeface="Candara" panose="020E0502030303020204" pitchFamily="34" charset="0"/>
                <a:ea typeface="楷体_GB2312" pitchFamily="49" charset="-122"/>
              </a:rPr>
              <a:t>阅读下面材料，总结西亚石油资源和生产特点。</a:t>
            </a:r>
            <a:endParaRPr lang="zh-CN" altLang="en-US" dirty="0">
              <a:solidFill>
                <a:srgbClr val="FF0000"/>
              </a:solidFill>
              <a:latin typeface="Candara" panose="020E0502030303020204" pitchFamily="34" charset="0"/>
              <a:ea typeface="楷体_GB2312" pitchFamily="49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27810" y="17018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2800">
                <a:ea typeface="宋体" panose="02010600030101010101" pitchFamily="2" charset="-122"/>
              </a:rPr>
              <a:t>【自主学习</a:t>
            </a:r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sz="2800">
                <a:latin typeface="Arial" panose="020B0604020202020204" pitchFamily="34" charset="0"/>
                <a:ea typeface="宋体" panose="02010600030101010101" pitchFamily="2" charset="-122"/>
              </a:rPr>
              <a:t>———</a:t>
            </a:r>
            <a:r>
              <a:rPr lang="zh-CN" sz="2800">
                <a:ea typeface="宋体" panose="02010600030101010101" pitchFamily="2" charset="-122"/>
              </a:rPr>
              <a:t>西亚的石油】</a:t>
            </a:r>
            <a:endParaRPr lang="zh-CN" altLang="en-US" sz="2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297618908"/>
  <p:tag name="KSO_WM_UNIT_PLACING_PICTURE_USER_VIEWPORT" val="{&quot;height&quot;:7502.4992125984254,&quot;width&quot;:10092.499212598424}"/>
</p:tagLst>
</file>

<file path=ppt/tags/tag2.xml><?xml version="1.0" encoding="utf-8"?>
<p:tagLst xmlns:p="http://schemas.openxmlformats.org/presentationml/2006/main">
  <p:tag name="KSO_WM_UNIT_TABLE_BEAUTIFY" val="smartTable{1ba162d3-2285-44ce-9f1e-f60967465c04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1782</Words>
  <Application>WPS 演示</Application>
  <PresentationFormat>在屏幕上显示</PresentationFormat>
  <Paragraphs>154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黑体</vt:lpstr>
      <vt:lpstr>Times New Roman</vt:lpstr>
      <vt:lpstr>华文新魏</vt:lpstr>
      <vt:lpstr>隶书</vt:lpstr>
      <vt:lpstr>方正姚体</vt:lpstr>
      <vt:lpstr>楷体</vt:lpstr>
      <vt:lpstr>Tahoma</vt:lpstr>
      <vt:lpstr>Candara</vt:lpstr>
      <vt:lpstr>华文细黑</vt:lpstr>
      <vt:lpstr>楷体_GB2312</vt:lpstr>
      <vt:lpstr>新宋体</vt:lpstr>
      <vt:lpstr>Arial Unicode MS</vt:lpstr>
      <vt:lpstr>Calibri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smsyzx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地理七年级上册（湘教版）</dc:title>
  <dc:creator>majieyun</dc:creator>
  <cp:lastModifiedBy>Mrs.Q</cp:lastModifiedBy>
  <cp:revision>95</cp:revision>
  <dcterms:created xsi:type="dcterms:W3CDTF">2005-06-10T01:32:43Z</dcterms:created>
  <dcterms:modified xsi:type="dcterms:W3CDTF">2020-02-24T06:24:40Z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